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 b="def" i="def"/>
      <a:tcStyle>
        <a:tcBdr/>
        <a:fill>
          <a:solidFill>
            <a:srgbClr val="FF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9" name="Shape 5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Arial"/>
      </a:defRPr>
    </a:lvl1pPr>
    <a:lvl2pPr indent="228600" latinLnBrk="0">
      <a:defRPr sz="1200">
        <a:latin typeface="+mj-lt"/>
        <a:ea typeface="+mj-ea"/>
        <a:cs typeface="+mj-cs"/>
        <a:sym typeface="Arial"/>
      </a:defRPr>
    </a:lvl2pPr>
    <a:lvl3pPr indent="457200" latinLnBrk="0">
      <a:defRPr sz="1200">
        <a:latin typeface="+mj-lt"/>
        <a:ea typeface="+mj-ea"/>
        <a:cs typeface="+mj-cs"/>
        <a:sym typeface="Arial"/>
      </a:defRPr>
    </a:lvl3pPr>
    <a:lvl4pPr indent="685800" latinLnBrk="0">
      <a:defRPr sz="1200">
        <a:latin typeface="+mj-lt"/>
        <a:ea typeface="+mj-ea"/>
        <a:cs typeface="+mj-cs"/>
        <a:sym typeface="Arial"/>
      </a:defRPr>
    </a:lvl4pPr>
    <a:lvl5pPr indent="914400" latinLnBrk="0">
      <a:defRPr sz="1200">
        <a:latin typeface="+mj-lt"/>
        <a:ea typeface="+mj-ea"/>
        <a:cs typeface="+mj-cs"/>
        <a:sym typeface="Arial"/>
      </a:defRPr>
    </a:lvl5pPr>
    <a:lvl6pPr indent="1143000" latinLnBrk="0">
      <a:defRPr sz="1200">
        <a:latin typeface="+mj-lt"/>
        <a:ea typeface="+mj-ea"/>
        <a:cs typeface="+mj-cs"/>
        <a:sym typeface="Arial"/>
      </a:defRPr>
    </a:lvl6pPr>
    <a:lvl7pPr indent="1371600" latinLnBrk="0">
      <a:defRPr sz="1200">
        <a:latin typeface="+mj-lt"/>
        <a:ea typeface="+mj-ea"/>
        <a:cs typeface="+mj-cs"/>
        <a:sym typeface="Arial"/>
      </a:defRPr>
    </a:lvl7pPr>
    <a:lvl8pPr indent="1600200" latinLnBrk="0">
      <a:defRPr sz="1200">
        <a:latin typeface="+mj-lt"/>
        <a:ea typeface="+mj-ea"/>
        <a:cs typeface="+mj-cs"/>
        <a:sym typeface="Arial"/>
      </a:defRPr>
    </a:lvl8pPr>
    <a:lvl9pPr indent="18288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10;p4" descr="Google Shape;110;p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72688" y="78000"/>
            <a:ext cx="1800227" cy="575517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Rectangle 14"/>
          <p:cNvSpPr/>
          <p:nvPr/>
        </p:nvSpPr>
        <p:spPr>
          <a:xfrm>
            <a:off x="1" y="-2"/>
            <a:ext cx="9829801" cy="717634"/>
          </a:xfrm>
          <a:prstGeom prst="rect">
            <a:avLst/>
          </a:prstGeom>
          <a:solidFill>
            <a:srgbClr val="213264"/>
          </a:solidFill>
          <a:ln w="25400">
            <a:solidFill>
              <a:srgbClr val="213264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" name="Rectangle 18"/>
          <p:cNvSpPr/>
          <p:nvPr/>
        </p:nvSpPr>
        <p:spPr>
          <a:xfrm>
            <a:off x="9888966" y="-419"/>
            <a:ext cx="112285" cy="732357"/>
          </a:xfrm>
          <a:prstGeom prst="rect">
            <a:avLst/>
          </a:prstGeom>
          <a:solidFill>
            <a:srgbClr val="7FBA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9" name="Picture 30" descr="Picture 30"/>
          <p:cNvPicPr>
            <a:picLocks noChangeAspect="1"/>
          </p:cNvPicPr>
          <p:nvPr/>
        </p:nvPicPr>
        <p:blipFill>
          <a:blip r:embed="rId3">
            <a:alphaModFix amt="16000"/>
            <a:extLst/>
          </a:blip>
          <a:srcRect l="0" t="24724" r="1619" b="63695"/>
          <a:stretch>
            <a:fillRect/>
          </a:stretch>
        </p:blipFill>
        <p:spPr>
          <a:xfrm>
            <a:off x="-2" y="-1"/>
            <a:ext cx="9839327" cy="723903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ectangle 1"/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110;p4" descr="Google Shape;110;p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72688" y="78000"/>
            <a:ext cx="1800227" cy="575517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Rectangle 14"/>
          <p:cNvSpPr/>
          <p:nvPr/>
        </p:nvSpPr>
        <p:spPr>
          <a:xfrm>
            <a:off x="1" y="-2"/>
            <a:ext cx="9829801" cy="717634"/>
          </a:xfrm>
          <a:prstGeom prst="rect">
            <a:avLst/>
          </a:prstGeom>
          <a:solidFill>
            <a:srgbClr val="213264"/>
          </a:solidFill>
          <a:ln w="25400">
            <a:solidFill>
              <a:srgbClr val="213264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" name="Rectangle 18"/>
          <p:cNvSpPr/>
          <p:nvPr/>
        </p:nvSpPr>
        <p:spPr>
          <a:xfrm>
            <a:off x="9888966" y="-419"/>
            <a:ext cx="112285" cy="732357"/>
          </a:xfrm>
          <a:prstGeom prst="rect">
            <a:avLst/>
          </a:prstGeom>
          <a:solidFill>
            <a:srgbClr val="7FBA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38" name="Picture 30" descr="Picture 30"/>
          <p:cNvPicPr>
            <a:picLocks noChangeAspect="1"/>
          </p:cNvPicPr>
          <p:nvPr/>
        </p:nvPicPr>
        <p:blipFill>
          <a:blip r:embed="rId3">
            <a:extLst/>
          </a:blip>
          <a:srcRect l="0" t="24724" r="1619" b="63695"/>
          <a:stretch>
            <a:fillRect/>
          </a:stretch>
        </p:blipFill>
        <p:spPr>
          <a:xfrm>
            <a:off x="-2" y="-1"/>
            <a:ext cx="9839327" cy="72390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Rectangle 1"/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110;p4" descr="Google Shape;110;p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72688" y="78000"/>
            <a:ext cx="1800227" cy="575517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Rectangle 14"/>
          <p:cNvSpPr/>
          <p:nvPr/>
        </p:nvSpPr>
        <p:spPr>
          <a:xfrm>
            <a:off x="1" y="-2"/>
            <a:ext cx="9829801" cy="717634"/>
          </a:xfrm>
          <a:prstGeom prst="rect">
            <a:avLst/>
          </a:prstGeom>
          <a:solidFill>
            <a:srgbClr val="213264"/>
          </a:solidFill>
          <a:ln w="25400">
            <a:solidFill>
              <a:srgbClr val="213264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9" name="Rectangle 18"/>
          <p:cNvSpPr/>
          <p:nvPr/>
        </p:nvSpPr>
        <p:spPr>
          <a:xfrm>
            <a:off x="9888966" y="-419"/>
            <a:ext cx="112285" cy="732357"/>
          </a:xfrm>
          <a:prstGeom prst="rect">
            <a:avLst/>
          </a:prstGeom>
          <a:solidFill>
            <a:srgbClr val="7FBA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50" name="Picture 30" descr="Picture 30"/>
          <p:cNvPicPr>
            <a:picLocks noChangeAspect="1"/>
          </p:cNvPicPr>
          <p:nvPr/>
        </p:nvPicPr>
        <p:blipFill>
          <a:blip r:embed="rId3">
            <a:extLst/>
          </a:blip>
          <a:srcRect l="0" t="24724" r="1619" b="63695"/>
          <a:stretch>
            <a:fillRect/>
          </a:stretch>
        </p:blipFill>
        <p:spPr>
          <a:xfrm>
            <a:off x="-2" y="-1"/>
            <a:ext cx="9839327" cy="723903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Rectangle 1"/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1.jpe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10;p4" descr="Google Shape;110;p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72688" y="78000"/>
            <a:ext cx="1800227" cy="57551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14"/>
          <p:cNvSpPr/>
          <p:nvPr/>
        </p:nvSpPr>
        <p:spPr>
          <a:xfrm>
            <a:off x="1" y="-2"/>
            <a:ext cx="9829801" cy="717634"/>
          </a:xfrm>
          <a:prstGeom prst="rect">
            <a:avLst/>
          </a:prstGeom>
          <a:solidFill>
            <a:srgbClr val="213264"/>
          </a:solidFill>
          <a:ln w="25400">
            <a:solidFill>
              <a:srgbClr val="213264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Rectangle 18"/>
          <p:cNvSpPr/>
          <p:nvPr/>
        </p:nvSpPr>
        <p:spPr>
          <a:xfrm>
            <a:off x="9888966" y="-419"/>
            <a:ext cx="112285" cy="732357"/>
          </a:xfrm>
          <a:prstGeom prst="rect">
            <a:avLst/>
          </a:prstGeom>
          <a:solidFill>
            <a:srgbClr val="7FBA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5" name="Picture 30" descr="Picture 30"/>
          <p:cNvPicPr>
            <a:picLocks noChangeAspect="1"/>
          </p:cNvPicPr>
          <p:nvPr/>
        </p:nvPicPr>
        <p:blipFill>
          <a:blip r:embed="rId3">
            <a:extLst/>
          </a:blip>
          <a:srcRect l="0" t="24724" r="1619" b="63695"/>
          <a:stretch>
            <a:fillRect/>
          </a:stretch>
        </p:blipFill>
        <p:spPr>
          <a:xfrm>
            <a:off x="-2" y="-1"/>
            <a:ext cx="9839327" cy="723903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Rectangle 1"/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" name="Title Text"/>
          <p:cNvSpPr txBox="1"/>
          <p:nvPr>
            <p:ph type="title"/>
          </p:nvPr>
        </p:nvSpPr>
        <p:spPr>
          <a:xfrm>
            <a:off x="1826683" y="769937"/>
            <a:ext cx="9753601" cy="1668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pPr/>
            <a:r>
              <a:t>Title Text</a:t>
            </a:r>
          </a:p>
        </p:txBody>
      </p:sp>
      <p:sp>
        <p:nvSpPr>
          <p:cNvPr id="8" name="Body Level One…"/>
          <p:cNvSpPr txBox="1"/>
          <p:nvPr>
            <p:ph type="body" idx="1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/>
          <p:nvPr>
            <p:ph type="sldNum" sz="quarter" idx="2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freepik.com/" TargetMode="External"/><Relationship Id="rId3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Rectangle: Rounded Corners 3"/>
          <p:cNvSpPr/>
          <p:nvPr/>
        </p:nvSpPr>
        <p:spPr>
          <a:xfrm>
            <a:off x="5873750" y="584200"/>
            <a:ext cx="4673600" cy="977900"/>
          </a:xfrm>
          <a:prstGeom prst="roundRect">
            <a:avLst>
              <a:gd name="adj" fmla="val 16667"/>
            </a:avLst>
          </a:prstGeom>
          <a:solidFill>
            <a:srgbClr val="EBEEF9"/>
          </a:solidFill>
          <a:ln w="25400">
            <a:solidFill>
              <a:srgbClr val="D9D9D9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3" name="TextBox 4"/>
          <p:cNvSpPr txBox="1"/>
          <p:nvPr/>
        </p:nvSpPr>
        <p:spPr>
          <a:xfrm>
            <a:off x="4673921" y="2795877"/>
            <a:ext cx="6779423" cy="5493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b="1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Wildfire Smoke Spread Prediction</a:t>
            </a:r>
          </a:p>
        </p:txBody>
      </p:sp>
      <p:grpSp>
        <p:nvGrpSpPr>
          <p:cNvPr id="66" name="Group 5"/>
          <p:cNvGrpSpPr/>
          <p:nvPr/>
        </p:nvGrpSpPr>
        <p:grpSpPr>
          <a:xfrm>
            <a:off x="6890521" y="742090"/>
            <a:ext cx="2640056" cy="664381"/>
            <a:chOff x="-1" y="0"/>
            <a:chExt cx="2640055" cy="664379"/>
          </a:xfrm>
        </p:grpSpPr>
        <p:pic>
          <p:nvPicPr>
            <p:cNvPr id="64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376896" y="126771"/>
              <a:ext cx="1263159" cy="4108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5" name="Picture 7" descr="Picture 7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2" y="0"/>
              <a:ext cx="790163" cy="66438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7" name="Name : Abhinav V…"/>
          <p:cNvSpPr txBox="1"/>
          <p:nvPr/>
        </p:nvSpPr>
        <p:spPr>
          <a:xfrm>
            <a:off x="4993552" y="4566289"/>
            <a:ext cx="6140161" cy="1417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Name : Abhinav V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College: Cochin University College of Engineering Kuttanad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Department: Computer Science And Engineering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Student_ID : STU6874d430053af1752486960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Email_ID : abhinavv305@ug.cusat.ac.in</a:t>
            </a:r>
          </a:p>
        </p:txBody>
      </p:sp>
      <p:sp>
        <p:nvSpPr>
          <p:cNvPr id="68" name="Rectangle"/>
          <p:cNvSpPr/>
          <p:nvPr/>
        </p:nvSpPr>
        <p:spPr>
          <a:xfrm>
            <a:off x="248870" y="528384"/>
            <a:ext cx="4658467" cy="5955003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pic>
        <p:nvPicPr>
          <p:cNvPr id="69" name="Screenshot 2025-09-15 at 10.25.43 PM.png" descr="Screenshot 2025-09-15 at 10.25.43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63206" y="1050944"/>
            <a:ext cx="4229794" cy="47561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1"/>
          <p:cNvSpPr txBox="1"/>
          <p:nvPr/>
        </p:nvSpPr>
        <p:spPr>
          <a:xfrm>
            <a:off x="237629" y="972536"/>
            <a:ext cx="2561453" cy="375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000">
                <a:solidFill>
                  <a:srgbClr val="213163"/>
                </a:solidFill>
              </a:defRPr>
            </a:lvl1pPr>
          </a:lstStyle>
          <a:p>
            <a:pPr/>
            <a:r>
              <a:t>Learning Objectives</a:t>
            </a:r>
          </a:p>
        </p:txBody>
      </p:sp>
      <p:sp>
        <p:nvSpPr>
          <p:cNvPr id="72" name="TextBox 2"/>
          <p:cNvSpPr txBox="1"/>
          <p:nvPr/>
        </p:nvSpPr>
        <p:spPr>
          <a:xfrm>
            <a:off x="245528" y="6135328"/>
            <a:ext cx="704433" cy="264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spcBef>
                <a:spcPts val="800"/>
              </a:spcBef>
              <a:defRPr b="1" sz="1200"/>
            </a:lvl1pPr>
          </a:lstStyle>
          <a:p>
            <a:pPr/>
            <a:r>
              <a:t>Source : </a:t>
            </a:r>
          </a:p>
        </p:txBody>
      </p:sp>
      <p:sp>
        <p:nvSpPr>
          <p:cNvPr id="73" name="TextBox 3"/>
          <p:cNvSpPr txBox="1"/>
          <p:nvPr/>
        </p:nvSpPr>
        <p:spPr>
          <a:xfrm>
            <a:off x="926248" y="6135328"/>
            <a:ext cx="1750911" cy="264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spcBef>
                <a:spcPts val="800"/>
              </a:spcBef>
              <a:defRPr sz="12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www.freepik.com/</a:t>
            </a:r>
          </a:p>
        </p:txBody>
      </p:sp>
      <p:sp>
        <p:nvSpPr>
          <p:cNvPr id="74" name="Straight Connector 4"/>
          <p:cNvSpPr/>
          <p:nvPr/>
        </p:nvSpPr>
        <p:spPr>
          <a:xfrm>
            <a:off x="-1" y="6055359"/>
            <a:ext cx="12192001" cy="1"/>
          </a:xfrm>
          <a:prstGeom prst="line">
            <a:avLst/>
          </a:prstGeom>
          <a:ln w="12700">
            <a:solidFill>
              <a:srgbClr val="D9D9D9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5" name="Picture 5" descr="Picture 5"/>
          <p:cNvPicPr>
            <a:picLocks noChangeAspect="1"/>
          </p:cNvPicPr>
          <p:nvPr/>
        </p:nvPicPr>
        <p:blipFill>
          <a:blip r:embed="rId3">
            <a:alphaModFix amt="85000"/>
            <a:extLst/>
          </a:blip>
          <a:srcRect l="13763" t="6135" r="13648" b="0"/>
          <a:stretch>
            <a:fillRect/>
          </a:stretch>
        </p:blipFill>
        <p:spPr>
          <a:xfrm>
            <a:off x="7345680" y="1442720"/>
            <a:ext cx="4500882" cy="4632960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TextBox 6"/>
          <p:cNvSpPr txBox="1"/>
          <p:nvPr/>
        </p:nvSpPr>
        <p:spPr>
          <a:xfrm>
            <a:off x="8884918" y="3168608"/>
            <a:ext cx="1412243" cy="5848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spcBef>
                <a:spcPts val="800"/>
              </a:spcBef>
              <a:defRPr b="1" sz="3500"/>
            </a:lvl1pPr>
          </a:lstStyle>
          <a:p>
            <a:pPr/>
            <a:r>
              <a:t>GOAL</a:t>
            </a:r>
          </a:p>
        </p:txBody>
      </p:sp>
      <p:sp>
        <p:nvSpPr>
          <p:cNvPr id="77" name="Understand environmental and weather factors that influence wildfire risks."/>
          <p:cNvSpPr txBox="1"/>
          <p:nvPr/>
        </p:nvSpPr>
        <p:spPr>
          <a:xfrm>
            <a:off x="291398" y="1589974"/>
            <a:ext cx="5770188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Understand environmental and weather factors that influence wildfire risks.</a:t>
            </a:r>
          </a:p>
        </p:txBody>
      </p:sp>
      <p:sp>
        <p:nvSpPr>
          <p:cNvPr id="78" name="Use machine learning for fire occurrence prediction."/>
          <p:cNvSpPr txBox="1"/>
          <p:nvPr/>
        </p:nvSpPr>
        <p:spPr>
          <a:xfrm>
            <a:off x="329633" y="2431621"/>
            <a:ext cx="5428466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Use machine learning for fire occurrence prediction.</a:t>
            </a:r>
          </a:p>
        </p:txBody>
      </p:sp>
      <p:sp>
        <p:nvSpPr>
          <p:cNvPr id="79" name="Estimate fire intensity using regression."/>
          <p:cNvSpPr txBox="1"/>
          <p:nvPr/>
        </p:nvSpPr>
        <p:spPr>
          <a:xfrm>
            <a:off x="336049" y="3049059"/>
            <a:ext cx="4132049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Estimate fire intensity using regression.</a:t>
            </a:r>
          </a:p>
        </p:txBody>
      </p:sp>
      <p:sp>
        <p:nvSpPr>
          <p:cNvPr id="80" name="Deploy a user-friendly web interface using Streamlit."/>
          <p:cNvSpPr txBox="1"/>
          <p:nvPr/>
        </p:nvSpPr>
        <p:spPr>
          <a:xfrm>
            <a:off x="282443" y="3666496"/>
            <a:ext cx="5508956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Deploy a user-friendly web interface using Streamlit.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Box 2"/>
          <p:cNvSpPr txBox="1"/>
          <p:nvPr/>
        </p:nvSpPr>
        <p:spPr>
          <a:xfrm>
            <a:off x="181553" y="1067663"/>
            <a:ext cx="6011188" cy="375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1">
                <a:solidFill>
                  <a:srgbClr val="213163"/>
                </a:solidFill>
              </a:defRPr>
            </a:pPr>
            <a:r>
              <a:t>T</a:t>
            </a:r>
            <a:r>
              <a:rPr sz="2000"/>
              <a:t>ools and Technology used </a:t>
            </a:r>
          </a:p>
        </p:txBody>
      </p:sp>
      <p:sp>
        <p:nvSpPr>
          <p:cNvPr id="83" name="• Python 3.x…"/>
          <p:cNvSpPr txBox="1"/>
          <p:nvPr/>
        </p:nvSpPr>
        <p:spPr>
          <a:xfrm>
            <a:off x="246842" y="1780228"/>
            <a:ext cx="7294025" cy="192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Python 3.x</a:t>
            </a:r>
          </a:p>
          <a:p>
            <a: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Jupyter Notebook (for development)</a:t>
            </a:r>
          </a:p>
          <a:p>
            <a: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scikit-learn (ML models)</a:t>
            </a:r>
          </a:p>
          <a:p>
            <a: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pandas, numpy, matplotlib, seaborn (data processing &amp; visualization)</a:t>
            </a:r>
          </a:p>
          <a:p>
            <a: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Streamlit (web interface)</a:t>
            </a:r>
          </a:p>
          <a:p>
            <a: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Git &amp; GitHub (version control)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2"/>
          <p:cNvSpPr txBox="1"/>
          <p:nvPr/>
        </p:nvSpPr>
        <p:spPr>
          <a:xfrm>
            <a:off x="314075" y="1014655"/>
            <a:ext cx="6011188" cy="375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1" sz="2000">
                <a:solidFill>
                  <a:srgbClr val="213163"/>
                </a:solidFill>
              </a:defRPr>
            </a:pPr>
            <a:r>
              <a:t>Methodology</a:t>
            </a:r>
            <a:r>
              <a:rPr sz="1800"/>
              <a:t> </a:t>
            </a:r>
          </a:p>
        </p:txBody>
      </p:sp>
      <p:sp>
        <p:nvSpPr>
          <p:cNvPr id="86" name="• Data Preprocessing (handle missing values, feature selection)…"/>
          <p:cNvSpPr txBox="1"/>
          <p:nvPr/>
        </p:nvSpPr>
        <p:spPr>
          <a:xfrm>
            <a:off x="311212" y="1826629"/>
            <a:ext cx="7078597" cy="222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• Data Preprocessing (handle missing values, feature selection)</a:t>
            </a:r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• Classification Model: Random Forest to predict fire occurrence</a:t>
            </a:r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• Regression Model: Random Forest to estimate fire intensity (FRP)</a:t>
            </a:r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• Model Evaluation: Accuracy, RMSE, R² Score, Confusion Matrix</a:t>
            </a:r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• Deployment: Streamlit app with interactive inputs and outputs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Box 2"/>
          <p:cNvSpPr txBox="1"/>
          <p:nvPr/>
        </p:nvSpPr>
        <p:spPr>
          <a:xfrm>
            <a:off x="300823" y="1054411"/>
            <a:ext cx="6011188" cy="375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000">
                <a:solidFill>
                  <a:srgbClr val="213163"/>
                </a:solidFill>
              </a:defRPr>
            </a:lvl1pPr>
          </a:lstStyle>
          <a:p>
            <a:pPr/>
            <a:r>
              <a:t>Problem Statement:  </a:t>
            </a:r>
          </a:p>
        </p:txBody>
      </p:sp>
      <p:sp>
        <p:nvSpPr>
          <p:cNvPr id="89" name="Wildfires are becoming more frequent and dangerous due to climate change.…"/>
          <p:cNvSpPr txBox="1"/>
          <p:nvPr/>
        </p:nvSpPr>
        <p:spPr>
          <a:xfrm>
            <a:off x="362711" y="1760155"/>
            <a:ext cx="9435538" cy="1310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Wildfires are becoming more frequent and dangerous due to climate change.</a:t>
            </a:r>
          </a:p>
          <a:p>
            <a: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Manual prediction is difficult and often delayed.</a:t>
            </a:r>
          </a:p>
          <a:p>
            <a: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457200"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Can we use weather/environmental data to automatically predict wildfire risk and intensity?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2"/>
          <p:cNvSpPr txBox="1"/>
          <p:nvPr/>
        </p:nvSpPr>
        <p:spPr>
          <a:xfrm>
            <a:off x="300823" y="1054411"/>
            <a:ext cx="6011188" cy="375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000">
                <a:solidFill>
                  <a:srgbClr val="213163"/>
                </a:solidFill>
              </a:defRPr>
            </a:lvl1pPr>
          </a:lstStyle>
          <a:p>
            <a:pPr/>
            <a:r>
              <a:t>Solution:  </a:t>
            </a:r>
          </a:p>
        </p:txBody>
      </p:sp>
      <p:sp>
        <p:nvSpPr>
          <p:cNvPr id="92" name="• Developed two machine learning models using Random Forest:   – A Classifier to predict wildfire occurrence (0 = No fire, 1 = Fire)   – A Regressor to estimate fire radiative power (FRP), representing intensity…"/>
          <p:cNvSpPr txBox="1"/>
          <p:nvPr/>
        </p:nvSpPr>
        <p:spPr>
          <a:xfrm>
            <a:off x="550722" y="1760155"/>
            <a:ext cx="8728356" cy="405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Developed two machine learning models using Random Forest:</a:t>
            </a:r>
            <a:br/>
            <a:r>
              <a:t>  – A Classifier to predict wildfire occurrence (0 = No fire, 1 = Fire)</a:t>
            </a:r>
            <a:br/>
            <a:r>
              <a:t>  – A Regressor to estimate fire radiative power (FRP), representing intensity</a:t>
            </a:r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Trained both models using key weather &amp; environmental factors:</a:t>
            </a:r>
            <a:br/>
            <a:r>
              <a:t>  fire weather index, temperature, humidity, wind speed, dewpoint, etc.</a:t>
            </a:r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Created a user-friendly Streamlit app for real-time prediction:</a:t>
            </a:r>
            <a:br/>
            <a:r>
              <a:t>  – Users input weather conditions via sidebar</a:t>
            </a:r>
            <a:br/>
            <a:r>
              <a:t>  – Displays fire prediction, fire probability (as progress bar), and FRP estimate</a:t>
            </a:r>
            <a:br/>
            <a:r>
              <a:t>  – Shows feature importance charts and confusion matrix</a:t>
            </a:r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App supports demo mode if trained models are unavailable, making it fully testable</a:t>
            </a:r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Entire solution is modular, scalable, and deployable for public use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2"/>
          <p:cNvSpPr txBox="1"/>
          <p:nvPr/>
        </p:nvSpPr>
        <p:spPr>
          <a:xfrm>
            <a:off x="300823" y="1054411"/>
            <a:ext cx="6011188" cy="375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2000">
                <a:solidFill>
                  <a:srgbClr val="213163"/>
                </a:solidFill>
              </a:defRPr>
            </a:lvl1pPr>
          </a:lstStyle>
          <a:p>
            <a:pPr/>
            <a:r>
              <a:t>Screenshot of Output:  </a:t>
            </a:r>
          </a:p>
        </p:txBody>
      </p:sp>
      <p:pic>
        <p:nvPicPr>
          <p:cNvPr id="95" name="Screenshot 2025-09-14 at 10.02.58 PM.png" descr="Screenshot 2025-09-14 at 10.02.5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5618" y="1556423"/>
            <a:ext cx="9280764" cy="51271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2"/>
          <p:cNvSpPr txBox="1"/>
          <p:nvPr/>
        </p:nvSpPr>
        <p:spPr>
          <a:xfrm>
            <a:off x="194806" y="988151"/>
            <a:ext cx="6011188" cy="375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1" sz="2000">
                <a:solidFill>
                  <a:srgbClr val="213163"/>
                </a:solidFill>
              </a:defRPr>
            </a:pPr>
            <a:r>
              <a:t>Conclusion:</a:t>
            </a:r>
            <a:r>
              <a:rPr sz="1800"/>
              <a:t>  </a:t>
            </a:r>
          </a:p>
        </p:txBody>
      </p:sp>
      <p:sp>
        <p:nvSpPr>
          <p:cNvPr id="98" name="• Built a complete ML pipeline for wildfire occurrence and intensity prediction.…"/>
          <p:cNvSpPr txBox="1"/>
          <p:nvPr/>
        </p:nvSpPr>
        <p:spPr>
          <a:xfrm>
            <a:off x="302450" y="1627633"/>
            <a:ext cx="8466296" cy="3444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Built a complete ML pipeline for wildfire occurrence and intensity prediction.</a:t>
            </a:r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br/>
            <a:r>
              <a:t>• Achieved accurate classification and reliable FRP estimation.</a:t>
            </a:r>
            <a:br/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Deployed a working Streamlit app for public use and testing.</a:t>
            </a:r>
            <a:br/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Visual insights include feature importance &amp; confusion matrix.</a:t>
            </a:r>
            <a:br/>
          </a:p>
          <a:p>
            <a:pPr defTabSz="457200">
              <a:spcBef>
                <a:spcPts val="1200"/>
              </a:spcBef>
              <a:defRPr sz="2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• Future scope: integrate live weather API or satellite data for real-time prediction.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ession 01 Design Thinking &amp; Critical Thinking">
  <a:themeElements>
    <a:clrScheme name="Session 01 Design Thinking &amp; Critical Thinking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ession 01 Design Thinking &amp; Critical Thinking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ession 01 Design Thinking &amp; Critical Think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ession 01 Design Thinking &amp; Critical Thinking">
  <a:themeElements>
    <a:clrScheme name="Session 01 Design Thinking &amp; Critical Thinking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ession 01 Design Thinking &amp; Critical Thinking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ession 01 Design Thinking &amp; Critical Think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